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6" r:id="rId2"/>
    <p:sldId id="258" r:id="rId3"/>
    <p:sldId id="276" r:id="rId4"/>
    <p:sldId id="278" r:id="rId5"/>
    <p:sldId id="279" r:id="rId6"/>
    <p:sldId id="280" r:id="rId7"/>
    <p:sldId id="297" r:id="rId8"/>
    <p:sldId id="298" r:id="rId9"/>
    <p:sldId id="299" r:id="rId10"/>
    <p:sldId id="281" r:id="rId11"/>
    <p:sldId id="282" r:id="rId12"/>
    <p:sldId id="283" r:id="rId13"/>
    <p:sldId id="302" r:id="rId14"/>
    <p:sldId id="301" r:id="rId15"/>
    <p:sldId id="300" r:id="rId16"/>
    <p:sldId id="284" r:id="rId17"/>
    <p:sldId id="260" r:id="rId18"/>
    <p:sldId id="261" r:id="rId19"/>
    <p:sldId id="262" r:id="rId20"/>
    <p:sldId id="263" r:id="rId21"/>
    <p:sldId id="285" r:id="rId22"/>
    <p:sldId id="264" r:id="rId23"/>
    <p:sldId id="286" r:id="rId24"/>
    <p:sldId id="265" r:id="rId25"/>
    <p:sldId id="266" r:id="rId26"/>
    <p:sldId id="287" r:id="rId27"/>
    <p:sldId id="267" r:id="rId28"/>
    <p:sldId id="268" r:id="rId29"/>
    <p:sldId id="288" r:id="rId30"/>
    <p:sldId id="289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90" r:id="rId39"/>
    <p:sldId id="291" r:id="rId40"/>
    <p:sldId id="292" r:id="rId41"/>
    <p:sldId id="293" r:id="rId42"/>
    <p:sldId id="294" r:id="rId43"/>
    <p:sldId id="295" r:id="rId44"/>
    <p:sldId id="296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EB70A2B8-630B-43C6-90D0-671C419D1991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13316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AE3D6AEB-8F4E-4536-8651-3B9A7EED3C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5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A5E30B47-3A85-4635-A116-3E2E13A43BFA}" type="slidenum">
              <a:rPr lang="en-US" sz="1200">
                <a:ea typeface="ＭＳ Ｐゴシック"/>
                <a:cs typeface="ＭＳ Ｐゴシック"/>
              </a:rPr>
              <a:pPr algn="r" eaLnBrk="0" hangingPunct="0"/>
              <a:t>14</a:t>
            </a:fld>
            <a:endParaRPr lang="en-US" sz="120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23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5AD7A425-87E3-4EF9-B5CB-C0C9CAF04A95}" type="slidenum">
              <a:rPr lang="en-US" sz="1200">
                <a:ea typeface="ＭＳ Ｐゴシック"/>
                <a:cs typeface="ＭＳ Ｐゴシック"/>
              </a:rPr>
              <a:pPr algn="r" eaLnBrk="0" hangingPunct="0"/>
              <a:t>15</a:t>
            </a:fld>
            <a:endParaRPr lang="en-US" sz="120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EFB7D-1EB5-4AEE-B069-30B6566D6E59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7CDD6-1C14-4A29-BB70-5461C1C7FE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4B329-ED3E-40C4-99FB-DBB63E566660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59719-65F4-4337-8409-CD37FC97E5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01BB-A05F-4E4D-A6FB-8FE964D588B3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2E9EC-A203-4005-8939-D099FFDE6D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2BBA-2902-459B-933B-3332E734B639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ABEBD-38F7-42A1-BB27-28F61C738D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5CAE8-684F-42E0-836B-D77FD71CE3D4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3B5D8-1D33-4D76-A9B8-A389FE6C96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856BD-41D4-4950-9825-F14C74D4D310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25627-2E39-4182-A42E-8A1875A835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ACC84-6B65-4E69-96F3-41EDD7D37859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7577B-9111-46A4-951E-D9C6E5D509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EE85F-DA6C-49DF-92F6-49857787CAFD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D5CB-9412-4EB7-BE1E-8A925DA3F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D1F43-8792-428B-9718-71E52312FF99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611D0-105A-4B0F-A030-7DBB8F3477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D167D-9F34-470A-B190-4082EBAAE0B0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2FA06-307B-435D-9238-778F7D025F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BD736-D6B0-4F8A-B2AC-AC9DDA43D64F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5990B-0106-461A-B47E-DCBB138872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F1F73F-B1D0-4141-AFE8-3DCCBEE80698}" type="datetimeFigureOut">
              <a:rPr lang="en-US"/>
              <a:pPr>
                <a:defRPr/>
              </a:pPr>
              <a:t>9/13/2010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5B3AEC-956E-4464-9FA9-04B90E350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981200"/>
            <a:ext cx="8004048" cy="1524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Texas Gulf Coast Lands:</a:t>
            </a:r>
            <a:br>
              <a:rPr lang="en-US" sz="6000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533400" y="2667000"/>
            <a:ext cx="7854950" cy="1752600"/>
          </a:xfrm>
        </p:spPr>
        <p:txBody>
          <a:bodyPr/>
          <a:lstStyle/>
          <a:p>
            <a:pPr marR="0" algn="ctr" eaLnBrk="1" hangingPunct="1">
              <a:lnSpc>
                <a:spcPct val="90000"/>
              </a:lnSpc>
            </a:pPr>
            <a:endParaRPr lang="en-US" sz="3700" smtClean="0"/>
          </a:p>
          <a:p>
            <a:pPr marR="0" algn="ctr" eaLnBrk="1" hangingPunct="1">
              <a:lnSpc>
                <a:spcPct val="90000"/>
              </a:lnSpc>
            </a:pPr>
            <a:r>
              <a:rPr lang="en-US" sz="3700" smtClean="0"/>
              <a:t>Resilience, Restoration, Recreation, and Economic Renewal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The Big Picture: </a:t>
            </a:r>
            <a:br>
              <a:rPr lang="en-US" sz="4000" dirty="0" smtClean="0"/>
            </a:br>
            <a:r>
              <a:rPr lang="en-US" sz="4000" dirty="0" smtClean="0"/>
              <a:t>Gulf of Mexico Restoration</a:t>
            </a:r>
            <a:endParaRPr lang="en-US" sz="4000" dirty="0"/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z="3200" b="1" i="1" smtClean="0"/>
              <a:t>The Setting</a:t>
            </a:r>
          </a:p>
          <a:p>
            <a:pPr eaLnBrk="1" hangingPunct="1"/>
            <a:endParaRPr lang="en-US" smtClean="0"/>
          </a:p>
          <a:p>
            <a:pPr lvl="1" eaLnBrk="1" hangingPunct="1"/>
            <a:r>
              <a:rPr lang="en-US" sz="2800" smtClean="0"/>
              <a:t>A Long-term Vision</a:t>
            </a:r>
          </a:p>
          <a:p>
            <a:pPr lvl="1" eaLnBrk="1" hangingPunct="1"/>
            <a:endParaRPr lang="en-US" sz="2800" smtClean="0"/>
          </a:p>
          <a:p>
            <a:pPr lvl="1" eaLnBrk="1" hangingPunct="1"/>
            <a:r>
              <a:rPr lang="en-US" sz="2800" smtClean="0"/>
              <a:t>A Holistic Focus</a:t>
            </a:r>
          </a:p>
          <a:p>
            <a:pPr lvl="1" eaLnBrk="1" hangingPunct="1"/>
            <a:endParaRPr lang="en-US" sz="2800" smtClean="0"/>
          </a:p>
          <a:p>
            <a:pPr lvl="1" eaLnBrk="1" hangingPunct="1"/>
            <a:r>
              <a:rPr lang="en-US" sz="2800" smtClean="0"/>
              <a:t>Ecosystems as Valuable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The Big Picture:</a:t>
            </a:r>
            <a:br>
              <a:rPr lang="en-US" sz="4000" dirty="0" smtClean="0"/>
            </a:br>
            <a:r>
              <a:rPr lang="en-US" sz="4000" dirty="0" smtClean="0"/>
              <a:t>Gulf of Mexico Restoration</a:t>
            </a:r>
            <a:endParaRPr lang="en-US" sz="4000" dirty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The Challenges</a:t>
            </a:r>
          </a:p>
          <a:p>
            <a:pPr lvl="1" eaLnBrk="1" hangingPunct="1"/>
            <a:r>
              <a:rPr lang="en-US" smtClean="0"/>
              <a:t>Engaging Communities—A word on NEPA</a:t>
            </a:r>
          </a:p>
          <a:p>
            <a:pPr lvl="1" eaLnBrk="1" hangingPunct="1"/>
            <a:r>
              <a:rPr lang="en-US" smtClean="0"/>
              <a:t>Building Knowledge</a:t>
            </a:r>
          </a:p>
          <a:p>
            <a:pPr lvl="1" eaLnBrk="1" hangingPunct="1"/>
            <a:r>
              <a:rPr lang="en-US" smtClean="0"/>
              <a:t>Setting Goals</a:t>
            </a:r>
          </a:p>
          <a:p>
            <a:pPr lvl="1" eaLnBrk="1" hangingPunct="1"/>
            <a:r>
              <a:rPr lang="en-US" smtClean="0"/>
              <a:t>Identifying Actions</a:t>
            </a:r>
          </a:p>
          <a:p>
            <a:pPr lvl="1" eaLnBrk="1" hangingPunct="1"/>
            <a:r>
              <a:rPr lang="en-US" smtClean="0"/>
              <a:t>Coordinating Progress: Implementation &amp; Funding</a:t>
            </a:r>
          </a:p>
          <a:p>
            <a:pPr lvl="1" eaLnBrk="1" hangingPunct="1"/>
            <a:r>
              <a:rPr lang="en-US" smtClean="0"/>
              <a:t>Evaluating Results</a:t>
            </a:r>
          </a:p>
          <a:p>
            <a:pPr lvl="1" eaLnBrk="1" hangingPunct="1"/>
            <a:r>
              <a:rPr lang="en-US" smtClean="0"/>
              <a:t>Adjusting Responses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The Big Picture:</a:t>
            </a:r>
            <a:br>
              <a:rPr lang="en-US" sz="4000" dirty="0" smtClean="0"/>
            </a:br>
            <a:r>
              <a:rPr lang="en-US" sz="4000" dirty="0" smtClean="0"/>
              <a:t>Restoring the Gulf of Mexico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z="2800" b="1" i="1" smtClean="0"/>
              <a:t>The Texas Opportunity—Showing the Way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Feasible Scale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Intersecting Goals: Economy, Environment, Safety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Integrated Knowledge</a:t>
            </a:r>
          </a:p>
          <a:p>
            <a:pPr lvl="1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Community Engagement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 idx="4294967295"/>
          </p:nvPr>
        </p:nvSpPr>
        <p:spPr/>
        <p:txBody>
          <a:bodyPr lIns="91440" rIns="91440" bIns="45720" anchor="ctr"/>
          <a:lstStyle/>
          <a:p>
            <a:pPr eaLnBrk="1" hangingPunct="1"/>
            <a:endParaRPr lang="en-US" smtClean="0"/>
          </a:p>
        </p:txBody>
      </p:sp>
      <p:sp>
        <p:nvSpPr>
          <p:cNvPr id="26626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342900" indent="-342900" eaLnBrk="1" hangingPunct="1"/>
            <a:endParaRPr lang="en-US" smtClean="0"/>
          </a:p>
        </p:txBody>
      </p:sp>
      <p:pic>
        <p:nvPicPr>
          <p:cNvPr id="26627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 idx="4294967295"/>
          </p:nvPr>
        </p:nvSpPr>
        <p:spPr/>
        <p:txBody>
          <a:bodyPr lIns="91440" rIns="91440" bIns="45720" anchor="ctr"/>
          <a:lstStyle/>
          <a:p>
            <a:pPr eaLnBrk="1" hangingPunct="1"/>
            <a:endParaRPr lang="en-US" smtClean="0"/>
          </a:p>
        </p:txBody>
      </p:sp>
      <p:sp>
        <p:nvSpPr>
          <p:cNvPr id="27650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7651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 idx="4294967295"/>
          </p:nvPr>
        </p:nvSpPr>
        <p:spPr/>
        <p:txBody>
          <a:bodyPr lIns="91440" rIns="91440" bIns="45720" anchor="ctr"/>
          <a:lstStyle/>
          <a:p>
            <a:pPr eaLnBrk="1" hangingPunct="1"/>
            <a:endParaRPr lang="en-US" smtClean="0"/>
          </a:p>
        </p:txBody>
      </p:sp>
      <p:sp>
        <p:nvSpPr>
          <p:cNvPr id="29698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9699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" y="0"/>
            <a:ext cx="8813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Conserving Lands, Protecting Coasts: Options for Structures and Funding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z="2800" b="1" i="1" smtClean="0"/>
              <a:t>Thinking about Institutional Structures: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800" b="1" i="1" smtClean="0"/>
              <a:t>   Two Main Options—Infinite Variations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b="1" smtClean="0"/>
              <a:t>Traditional</a:t>
            </a:r>
            <a:r>
              <a:rPr lang="en-US" smtClean="0"/>
              <a:t> federal land designations, such as national seashores and refuges in which lands are under federal ownership and management</a:t>
            </a:r>
          </a:p>
          <a:p>
            <a:pPr lvl="1" eaLnBrk="1" hangingPunct="1">
              <a:lnSpc>
                <a:spcPct val="90000"/>
              </a:lnSpc>
            </a:pPr>
            <a:endParaRPr lang="en-US" smtClean="0"/>
          </a:p>
          <a:p>
            <a:pPr lvl="1" eaLnBrk="1" hangingPunct="1">
              <a:lnSpc>
                <a:spcPct val="90000"/>
              </a:lnSpc>
            </a:pPr>
            <a:r>
              <a:rPr lang="en-US" b="1" smtClean="0"/>
              <a:t>Network governance </a:t>
            </a:r>
            <a:r>
              <a:rPr lang="en-US" smtClean="0"/>
              <a:t>models of shared management and multiple ownerships</a:t>
            </a:r>
          </a:p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en-US" i="1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200" b="1" dirty="0" smtClean="0"/>
              <a:t>Option One: National Park Units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2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latin typeface="+mj-lt"/>
              </a:rPr>
              <a:t>National park units are created through federal legislation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latin typeface="+mj-lt"/>
              </a:rPr>
              <a:t>NPS evaluates area for national significance, suitability, feasibility, &amp; management alternatives</a:t>
            </a:r>
            <a:endParaRPr lang="en-US" sz="2800" dirty="0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40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4000" b="1" dirty="0" smtClean="0">
                <a:latin typeface="+mj-lt"/>
              </a:rPr>
              <a:t>Eligibility requires: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4000" b="1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latin typeface="+mj-lt"/>
              </a:rPr>
              <a:t>Unique natural, cultural, or recreational resources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latin typeface="+mj-lt"/>
              </a:rPr>
              <a:t>Suitable &amp; feasible for addition to park system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2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200" dirty="0"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5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b="1" dirty="0" smtClean="0">
                <a:latin typeface="+mj-lt"/>
              </a:rPr>
              <a:t>Suitability and feasibility criteria: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Must represent natural/cultural theme not already adequately represented in park system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Must be of sufficient size &amp; configuration to ensure long-term protection &amp; accommodate public use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Must have potential for efficient administration at reasonable cost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38943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smtClean="0">
                <a:latin typeface="Calibri" pitchFamily="34" charset="0"/>
              </a:rPr>
              <a:t>Premise: Land protection can enhance resilience</a:t>
            </a:r>
          </a:p>
          <a:p>
            <a:pPr eaLnBrk="1" hangingPunct="1">
              <a:buFont typeface="Wingdings 2" pitchFamily="18" charset="2"/>
              <a:buNone/>
            </a:pPr>
            <a:endParaRPr lang="en-US" sz="3600" smtClean="0">
              <a:latin typeface="Calibri" pitchFamily="34" charset="0"/>
            </a:endParaRPr>
          </a:p>
          <a:p>
            <a:pPr eaLnBrk="1" hangingPunct="1"/>
            <a:r>
              <a:rPr lang="en-US" sz="4000" smtClean="0">
                <a:latin typeface="Calibri" pitchFamily="34" charset="0"/>
              </a:rPr>
              <a:t>Focus: </a:t>
            </a:r>
            <a:r>
              <a:rPr lang="en-US" sz="3600" smtClean="0">
                <a:latin typeface="Calibri" pitchFamily="34" charset="0"/>
              </a:rPr>
              <a:t>Federal and other land protection structures, options, and funding</a:t>
            </a:r>
          </a:p>
          <a:p>
            <a:pPr eaLnBrk="1" hangingPunct="1">
              <a:buFont typeface="Wingdings 2" pitchFamily="18" charset="2"/>
              <a:buNone/>
            </a:pPr>
            <a:endParaRPr lang="en-US" sz="3600" smtClean="0">
              <a:latin typeface="Calibri" pitchFamily="34" charset="0"/>
            </a:endParaRPr>
          </a:p>
          <a:p>
            <a:pPr eaLnBrk="1" hangingPunct="1"/>
            <a:r>
              <a:rPr lang="en-US" sz="3600" smtClean="0">
                <a:latin typeface="Calibri" pitchFamily="34" charset="0"/>
              </a:rPr>
              <a:t>Begin by looking at the Big Picture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200" b="1" i="1" dirty="0" smtClean="0">
                <a:latin typeface="+mj-lt"/>
              </a:rPr>
              <a:t>Designation Process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NPS sends list of study candidates to Congress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Individual members of Congress can propose study authorizations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Congress decides which studies will be conducted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Prior to formal congressional authorization, NPS can do preliminary fact-gathering to determine good candidates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National Park Units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i="1" dirty="0" smtClean="0"/>
              <a:t>Twelve different types of park unit, including: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National Parks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National Seashores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National Recreation Areas</a:t>
            </a:r>
          </a:p>
          <a:p>
            <a:pPr marL="393192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i="1" dirty="0" smtClean="0"/>
              <a:t>Also “Affiliated Sites”</a:t>
            </a:r>
            <a:endParaRPr lang="en-US" sz="2800" b="1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600" b="1" i="1" dirty="0" smtClean="0">
                <a:latin typeface="+mj-lt"/>
              </a:rPr>
              <a:t>Option One: National  Wildlife Refuges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6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dirty="0" smtClean="0">
                <a:latin typeface="+mj-lt"/>
              </a:rPr>
              <a:t>Now 552 National </a:t>
            </a:r>
            <a:r>
              <a:rPr lang="en-US" sz="3000" dirty="0">
                <a:latin typeface="+mj-lt"/>
              </a:rPr>
              <a:t>W</a:t>
            </a:r>
            <a:r>
              <a:rPr lang="en-US" sz="3000" dirty="0" smtClean="0">
                <a:latin typeface="+mj-lt"/>
              </a:rPr>
              <a:t>ildlife </a:t>
            </a:r>
            <a:r>
              <a:rPr lang="en-US" sz="3000" dirty="0">
                <a:latin typeface="+mj-lt"/>
              </a:rPr>
              <a:t>R</a:t>
            </a:r>
            <a:r>
              <a:rPr lang="en-US" sz="3000" dirty="0" smtClean="0">
                <a:latin typeface="+mj-lt"/>
              </a:rPr>
              <a:t>efuges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dirty="0" smtClean="0">
                <a:latin typeface="+mj-lt"/>
              </a:rPr>
              <a:t>Upper TX Gulf Coast includes Chenier Plain Complex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Stretches between Houston and the Louisiana border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Comprehensive Conservation Plan includes boundary expansion for adding 64,260 acres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dirty="0" smtClean="0">
                <a:latin typeface="+mj-lt"/>
              </a:rPr>
              <a:t>Refuges are created through congressional legislation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4000" dirty="0">
              <a:latin typeface="+mj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>Option Two: Network Governance—Nontraditional Land Protections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i="1" dirty="0" smtClean="0"/>
              <a:t>Characteristics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Multiple jurisdictions—federal, state, and local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Public and private ownership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Shared, rather than “distributed” decision making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Common goals &amp; coordinated land management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200" b="1" dirty="0" smtClean="0">
                <a:latin typeface="+mj-lt"/>
              </a:rPr>
              <a:t>Option Two: Network Governance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2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800" b="1" i="1" dirty="0" smtClean="0">
                <a:latin typeface="+mj-lt"/>
              </a:rPr>
              <a:t>Ebey’s Landing National Historic Reserve (WA)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i="1" dirty="0" smtClean="0">
                <a:latin typeface="+mj-lt"/>
              </a:rPr>
              <a:t>Created by Congress (1978) to preserve historic integrity of 25-square-mile area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i="1" dirty="0" smtClean="0">
                <a:latin typeface="+mj-lt"/>
              </a:rPr>
              <a:t>Includes 18 working farms, 400 historic structures, native prairies, 2 state parks, miles of shoreline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i="1" dirty="0" smtClean="0">
                <a:latin typeface="+mj-lt"/>
              </a:rPr>
              <a:t>At inception, just 209.6 acres were federally owned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800" i="1" dirty="0"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Ebey’s Landing Governance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Mixes federal, state, county &amp; private property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Managed under General Management Plan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Reserve partners use scenic easements for land protections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Land remains in private ownership and on tax rolls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9-member Trust Board appointed by community governs the Reserve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b="1" i="1" dirty="0" err="1" smtClean="0"/>
              <a:t>Ebey’s</a:t>
            </a:r>
            <a:r>
              <a:rPr lang="en-US" b="1" i="1" dirty="0" smtClean="0"/>
              <a:t> Landing Partners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National Park Service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Washington State Parks and Recreation Commission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Island County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Town of Coupeville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Private landowners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The Nature Conservancy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The Trust for Public Land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/>
              <a:t>AuSable</a:t>
            </a:r>
            <a:r>
              <a:rPr lang="en-US" dirty="0" smtClean="0"/>
              <a:t> Institute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Island County Historical Society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b="1" i="1" dirty="0" smtClean="0">
                <a:latin typeface="+mj-lt"/>
              </a:rPr>
              <a:t>Boston Harbor Islands National Recreation Area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Established in 1996, covers 50-square miles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Managed for recreation and conservation purposes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Law requires management in cooperation with: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Private sector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Municipalities in Massachusetts and Cape Cod bays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Historical, business, cultural, civic, recreational, and tourism organizations</a:t>
            </a:r>
            <a:endParaRPr lang="en-US" b="1" i="1" dirty="0">
              <a:latin typeface="+mj-l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b="1" i="1" dirty="0" smtClean="0">
                <a:latin typeface="+mj-lt"/>
              </a:rPr>
              <a:t>Boston Harbor Islands NRA Governance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latin typeface="+mj-lt"/>
              </a:rPr>
              <a:t>Interior enters into cooperative management agreements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600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latin typeface="+mj-lt"/>
              </a:rPr>
              <a:t>Purposes are to preserve &amp; protect islands within the harbor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600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600" dirty="0" smtClean="0">
                <a:latin typeface="+mj-lt"/>
              </a:rPr>
              <a:t>Law created Boston Harbor Islands Partnership with 13 members</a:t>
            </a:r>
          </a:p>
          <a:p>
            <a:pPr lvl="2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+mj-lt"/>
              </a:rPr>
              <a:t>“to coordinate the activities of Federal, state, &amp; local authorities &amp; private sector in the development &amp; implementation of an integrated resource management plan”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914400"/>
            <a:ext cx="4191000" cy="2286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50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en-US" smtClean="0"/>
          </a:p>
        </p:txBody>
      </p:sp>
      <p:pic>
        <p:nvPicPr>
          <p:cNvPr id="4505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8" y="533400"/>
            <a:ext cx="7593012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>The Big Picture: </a:t>
            </a:r>
            <a:br>
              <a:rPr lang="en-US" sz="4000" smtClean="0"/>
            </a:br>
            <a:r>
              <a:rPr lang="en-US" sz="4000" smtClean="0"/>
              <a:t>Restoring the Gulf of Mexico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Past and Present: 100 years of transformation</a:t>
            </a:r>
          </a:p>
          <a:p>
            <a:pPr lvl="1" eaLnBrk="1" hangingPunct="1"/>
            <a:r>
              <a:rPr lang="en-US" sz="2800" b="1" i="1" smtClean="0"/>
              <a:t>Cumulative stressors</a:t>
            </a:r>
          </a:p>
          <a:p>
            <a:pPr lvl="2" eaLnBrk="1" hangingPunct="1"/>
            <a:r>
              <a:rPr lang="en-US" sz="2400" smtClean="0"/>
              <a:t>Nutrients &amp; hypoxia</a:t>
            </a:r>
          </a:p>
          <a:p>
            <a:pPr lvl="2" eaLnBrk="1" hangingPunct="1"/>
            <a:r>
              <a:rPr lang="en-US" sz="2400" smtClean="0"/>
              <a:t>Altered freshwater flows</a:t>
            </a:r>
          </a:p>
          <a:p>
            <a:pPr lvl="2" eaLnBrk="1" hangingPunct="1"/>
            <a:r>
              <a:rPr lang="en-US" sz="2400" smtClean="0"/>
              <a:t>Fragmented lands</a:t>
            </a:r>
          </a:p>
          <a:p>
            <a:pPr lvl="2" eaLnBrk="1" hangingPunct="1"/>
            <a:r>
              <a:rPr lang="en-US" sz="2400" smtClean="0"/>
              <a:t>Unsustainable fisheries practices</a:t>
            </a:r>
          </a:p>
          <a:p>
            <a:pPr lvl="2" eaLnBrk="1" hangingPunct="1"/>
            <a:r>
              <a:rPr lang="en-US" sz="2400" smtClean="0"/>
              <a:t>Wetland losses</a:t>
            </a:r>
          </a:p>
          <a:p>
            <a:pPr lvl="2" eaLnBrk="1" hangingPunct="1"/>
            <a:r>
              <a:rPr lang="en-US" sz="2400" smtClean="0"/>
              <a:t>Coastal Development</a:t>
            </a:r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457200"/>
            <a:ext cx="494665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i="1" dirty="0" smtClean="0">
                <a:latin typeface="+mj-lt"/>
              </a:rPr>
              <a:t>Detroit River International Wildlife Refuge (Great Lakes)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200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Established 2001, includes islands, coastal wetlands, marshes, shoals, and waterfront along 48 miles of shore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Situated in major metropolitan area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Will create string of protected coastal areas along entire Lake Erie Western Basin in Michigan and Ohio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i="1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i="1" dirty="0" smtClean="0">
                <a:latin typeface="+mj-lt"/>
              </a:rPr>
              <a:t>Detroit River IWR Governance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i="1" dirty="0" smtClean="0">
                <a:latin typeface="+mj-lt"/>
              </a:rPr>
              <a:t>Comprehensive Conservation Plan guides management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i="1" dirty="0" smtClean="0">
                <a:latin typeface="+mj-lt"/>
              </a:rPr>
              <a:t>Refuge uses cooperative management agreements with industries, agencies, and others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800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i="1" dirty="0" smtClean="0">
                <a:latin typeface="+mj-lt"/>
              </a:rPr>
              <a:t>Plan envisions by 2015 that 40% of remaining coastal wetland/island habitat within refuge boundary will be protected through easements and cooperative agreements</a:t>
            </a:r>
            <a:endParaRPr lang="en-US" sz="2800" b="1" i="1" dirty="0">
              <a:latin typeface="+mj-l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i="1" dirty="0" smtClean="0">
                <a:latin typeface="+mj-lt"/>
              </a:rPr>
              <a:t>Blackfoot Challenge (Montana)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200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Includes over 500 private citizens and landowners, 7 federal agencies, 29 corporations, 45 state and local agencies, 17 foundations, 31 nonprofit organizations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Conservation focus on 1.5-million acre watershed along 132 miles of river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Coordinates efforts to address land fragmentation, water quality, and other issues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Has protected over 89,000 acres in perpetual easements, restored 38 instream miles, 62 miles of riparian area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b="1" i="1" dirty="0">
              <a:latin typeface="+mj-l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b="1" i="1" dirty="0" smtClean="0">
                <a:latin typeface="+mj-lt"/>
              </a:rPr>
              <a:t>Blackfoot Challenge Governance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Operates as 501(c) (3)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Within management area, about half of lands federally owned; 7% state-owned; remainder is private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Projects funded through federal grants &amp; private donations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Blackfoot Community Conservation Area (5,609 acres) is managed as a community forest through a cooperative ecosystem management plan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MOU links public agencies and private landowners in cross-boundary ecosystem management</a:t>
            </a:r>
            <a:endParaRPr lang="en-US" b="1" i="1" dirty="0">
              <a:latin typeface="+mj-l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i="1" dirty="0" smtClean="0">
                <a:latin typeface="+mj-lt"/>
              </a:rPr>
              <a:t>Valles Caldera National Preserve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200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000" dirty="0" smtClean="0">
                <a:latin typeface="+mj-lt"/>
              </a:rPr>
              <a:t>Established by Congress in 2000 through purchase of 88,900 acres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3000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3000" dirty="0" smtClean="0">
                <a:latin typeface="+mj-lt"/>
              </a:rPr>
              <a:t>Maintains area as a working landscape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30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i="1" dirty="0">
              <a:latin typeface="+mj-l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200" b="1" i="1" dirty="0" smtClean="0">
                <a:latin typeface="+mj-lt"/>
              </a:rPr>
              <a:t>Valles Caldera National Preserve Governance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200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Valles Caldera Trust is a government corporation with 9-member board of trustees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Board has full authority to make all decisions re: the use and conservation of the Preserve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b="1" i="1" dirty="0" smtClean="0">
              <a:latin typeface="+mj-lt"/>
            </a:endParaRP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smtClean="0">
                <a:latin typeface="+mj-lt"/>
              </a:rPr>
              <a:t>Trust uses cooperative agreements with Forest Service and other federal agencies to carry out joint actions, where appropriate and necessary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3600" b="1" dirty="0" smtClean="0">
                <a:latin typeface="+mj-lt"/>
              </a:rPr>
              <a:t>Institutional Options: Summary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6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dirty="0" smtClean="0">
                <a:latin typeface="+mj-lt"/>
              </a:rPr>
              <a:t>Many land acquisition forms and tools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0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dirty="0" smtClean="0">
                <a:latin typeface="+mj-lt"/>
              </a:rPr>
              <a:t>Options include many partnership models with network governance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000" dirty="0" smtClean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000" dirty="0" smtClean="0">
                <a:latin typeface="+mj-lt"/>
              </a:rPr>
              <a:t>Options include mixed-use models that blend economic, social, and environmental goals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3600" dirty="0">
              <a:latin typeface="+mj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Funding Options—Land Protections and Restoration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Multiple sources of federal funding: land acquisition and projects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Many require non-federal matching funds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Some sources of state and other funding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Selected Funding Examples: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US Department of the Interior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b="1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Land and Water Conservation Fund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Coastal Program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North American Wetlands Conservation Fund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National Fish and Wildlife Challenge Grants (NFWF)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NFWF Shell Marine Habitat Program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dirty="0" smtClean="0"/>
              <a:t>National Coastal Wetlands Conservation Grants Program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>The Big Picture: Red Flag Warnings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Hurricanes A, B, C, D, Ike, and Beyond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Deepwater Horizon oil spill disaster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Do we need to do things differently?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Selected Funding Examples: NOAA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Community-based Restoration Program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Coastal and Estuarine Land Conservation Program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Coastal Resilience Network Grants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Selected Funding Examples: EPA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Five-Star Restoration Program (with NACO, NFWF, Wildlife Habitat Council, and others)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Gulf of Mexico Program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Wetlands Program Development Grants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Selected Funding Examples: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Miscellaneous Federal Programs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Hazard Mitigation Grants (FEMA)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Climate Change Mitigation Grants (Commerce EDA)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Texas Gulf Coast Resilience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b="1" dirty="0" smtClean="0"/>
              <a:t>Federal/State Joint Programs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000" dirty="0" smtClean="0"/>
              <a:t>CZMA Section 309 Enhancement Program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000" dirty="0" smtClean="0"/>
              <a:t>TX Coastal Management Program (CZMA)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000" dirty="0" smtClean="0"/>
              <a:t>CIAP/GOMESA OCS Revenues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000" dirty="0" smtClean="0"/>
              <a:t>Recreation Grant Programs (Texas)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000" dirty="0" smtClean="0"/>
              <a:t>Community Development Grants (Texas)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/>
              <a:t>Texas Leverage Fund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/>
              <a:t>Texas Industry Development Loans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/>
              <a:t>Texas Community Development Program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000" dirty="0" smtClean="0"/>
              <a:t>Oil Spill Liability Trust Fund (Oil Pollution Act)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Back to the Beginning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sz="2800" b="1" dirty="0" smtClean="0"/>
              <a:t>Resilience, Recreation, Restoration, &amp; Economic Renewal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4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dirty="0" smtClean="0"/>
              <a:t>Feasible Scale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dirty="0" smtClean="0"/>
              <a:t>Intersecting Goals: Economy, Environment, Safety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sz="24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dirty="0" smtClean="0"/>
              <a:t>Integrated Knowledge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2400" b="1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2400" b="1" dirty="0" smtClean="0"/>
              <a:t>Community Engagement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>The Big Picture: The Goals?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Healthy  lands, waters, and wildlife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Safe and thriving communities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Dynamic economies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The Big Picture: </a:t>
            </a:r>
            <a:br>
              <a:rPr lang="en-US" sz="4000" dirty="0" smtClean="0"/>
            </a:br>
            <a:r>
              <a:rPr lang="en-US" sz="4000" dirty="0" smtClean="0"/>
              <a:t>Why Restoration?</a:t>
            </a:r>
            <a:endParaRPr lang="en-US" sz="4000" dirty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z="3200" b="1" i="1" smtClean="0"/>
              <a:t>The Gulf Matters for People</a:t>
            </a:r>
          </a:p>
          <a:p>
            <a:pPr eaLnBrk="1" hangingPunct="1">
              <a:buFont typeface="Wingdings 2" pitchFamily="18" charset="2"/>
              <a:buNone/>
            </a:pPr>
            <a:endParaRPr lang="en-US" sz="3200" b="1" i="1" smtClean="0"/>
          </a:p>
          <a:p>
            <a:pPr lvl="1" eaLnBrk="1" hangingPunct="1"/>
            <a:r>
              <a:rPr lang="en-US" sz="2800" smtClean="0"/>
              <a:t>24 million inhabitants from Florida to Texas along the Gulf Coast</a:t>
            </a:r>
          </a:p>
          <a:p>
            <a:pPr lvl="1" eaLnBrk="1" hangingPunct="1"/>
            <a:endParaRPr lang="en-US" sz="2800" smtClean="0"/>
          </a:p>
          <a:p>
            <a:pPr lvl="1" eaLnBrk="1" hangingPunct="1"/>
            <a:r>
              <a:rPr lang="en-US" sz="2800" smtClean="0"/>
              <a:t>All impacted by natural hazards</a:t>
            </a:r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3600" smtClean="0"/>
              <a:t>The Big Picture: Why Restoration?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3600" b="1" i="1" dirty="0" smtClean="0"/>
              <a:t>The Gulf Matters for Economies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sz="3600" b="1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/>
              <a:t>1.3 billion pounds of annual seafood production (dockside value of $661 million)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800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/>
              <a:t>24 million recreational fishing trips (28% of U.S. total)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800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/>
              <a:t>600,000 jobs from tourism and recreation and $9 billion in wages annually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>The Big Picture: Why Restoration?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3600" b="1" i="1" smtClean="0"/>
              <a:t>The Gulf Matters for Economies</a:t>
            </a:r>
          </a:p>
          <a:p>
            <a:pPr eaLnBrk="1" hangingPunct="1">
              <a:buFont typeface="Wingdings 2" pitchFamily="18" charset="2"/>
              <a:buNone/>
            </a:pPr>
            <a:endParaRPr lang="en-US" sz="3600" b="1" smtClean="0"/>
          </a:p>
          <a:p>
            <a:pPr lvl="1" eaLnBrk="1" hangingPunct="1"/>
            <a:r>
              <a:rPr lang="en-US" sz="3200" smtClean="0"/>
              <a:t>Seven of 15 largest ports in the Nation</a:t>
            </a:r>
          </a:p>
          <a:p>
            <a:pPr lvl="1" eaLnBrk="1" hangingPunct="1"/>
            <a:endParaRPr lang="en-US" sz="3200" smtClean="0"/>
          </a:p>
          <a:p>
            <a:pPr lvl="1" eaLnBrk="1" hangingPunct="1"/>
            <a:r>
              <a:rPr lang="en-US" sz="3200" smtClean="0"/>
              <a:t>1/3 the Nation’s domestic oil and gas production</a:t>
            </a:r>
          </a:p>
          <a:p>
            <a:pPr lvl="1" eaLnBrk="1" hangingPunct="1"/>
            <a:endParaRPr lang="en-US" sz="320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305800" cy="1009650"/>
          </a:xfrm>
        </p:spPr>
        <p:txBody>
          <a:bodyPr/>
          <a:lstStyle/>
          <a:p>
            <a:pPr algn="ctr" eaLnBrk="1" hangingPunct="1"/>
            <a:r>
              <a:rPr lang="en-US" sz="4000" smtClean="0"/>
              <a:t>The Big Picture: Why Restoration?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3200" b="1" i="1" smtClean="0"/>
          </a:p>
          <a:p>
            <a:pPr eaLnBrk="1" hangingPunct="1"/>
            <a:r>
              <a:rPr lang="en-US" sz="3200" b="1" i="1" smtClean="0"/>
              <a:t>The Gulf Matters for Wildlife</a:t>
            </a:r>
          </a:p>
          <a:p>
            <a:pPr lvl="1" eaLnBrk="1" hangingPunct="1"/>
            <a:endParaRPr lang="en-US" sz="3000" b="1" i="1" smtClean="0"/>
          </a:p>
          <a:p>
            <a:pPr lvl="1" eaLnBrk="1" hangingPunct="1"/>
            <a:r>
              <a:rPr lang="en-US" sz="2800" smtClean="0"/>
              <a:t>Breeding, wintering and migratory stopover habitat for 243 bird species, including 75% of migratory waterfowl in U.S.</a:t>
            </a:r>
          </a:p>
          <a:p>
            <a:pPr lvl="1" eaLnBrk="1" hangingPunct="1">
              <a:buFont typeface="Wingdings 2" pitchFamily="18" charset="2"/>
              <a:buNone/>
            </a:pPr>
            <a:endParaRPr lang="en-US" sz="2800" smtClean="0"/>
          </a:p>
          <a:p>
            <a:pPr lvl="1" eaLnBrk="1" hangingPunct="1"/>
            <a:endParaRPr lang="en-US" sz="3000" b="1" i="1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261</TotalTime>
  <Words>1337</Words>
  <Application>Microsoft Office PowerPoint</Application>
  <PresentationFormat>On-screen Show (4:3)</PresentationFormat>
  <Paragraphs>324</Paragraphs>
  <Slides>44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Arial</vt:lpstr>
      <vt:lpstr>Calibri</vt:lpstr>
      <vt:lpstr>Constantia</vt:lpstr>
      <vt:lpstr>Wingdings 2</vt:lpstr>
      <vt:lpstr>ＭＳ Ｐゴシック</vt:lpstr>
      <vt:lpstr>Flow</vt:lpstr>
      <vt:lpstr>Flow</vt:lpstr>
      <vt:lpstr>Flow</vt:lpstr>
      <vt:lpstr>Flow</vt:lpstr>
      <vt:lpstr>Slide 1</vt:lpstr>
      <vt:lpstr>Texas Gulf Coast Resilience</vt:lpstr>
      <vt:lpstr>The Big Picture:  Restoring the Gulf of Mexico</vt:lpstr>
      <vt:lpstr>The Big Picture: Red Flag Warnings</vt:lpstr>
      <vt:lpstr>The Big Picture: The Goals?</vt:lpstr>
      <vt:lpstr>The Big Picture:  Why Restoration?</vt:lpstr>
      <vt:lpstr>The Big Picture: Why Restoration?</vt:lpstr>
      <vt:lpstr>The Big Picture: Why Restoration?</vt:lpstr>
      <vt:lpstr>The Big Picture: Why Restoration?</vt:lpstr>
      <vt:lpstr>The Big Picture:  Gulf of Mexico Restoration</vt:lpstr>
      <vt:lpstr>The Big Picture: Gulf of Mexico Restoration</vt:lpstr>
      <vt:lpstr>The Big Picture: Restoring the Gulf of Mexico</vt:lpstr>
      <vt:lpstr>Slide 13</vt:lpstr>
      <vt:lpstr>Slide 14</vt:lpstr>
      <vt:lpstr>Slide 15</vt:lpstr>
      <vt:lpstr>Conserving Lands, Protecting Coasts: Options for Structures and Funding</vt:lpstr>
      <vt:lpstr>Texas Gulf Coast Resilience</vt:lpstr>
      <vt:lpstr>Texas Gulf Coast Resilience</vt:lpstr>
      <vt:lpstr>Texas Gulf Coast Resilience</vt:lpstr>
      <vt:lpstr>Texas Gulf Coast Resilience</vt:lpstr>
      <vt:lpstr>National Park Units </vt:lpstr>
      <vt:lpstr>Texas Gulf Coast Resilience</vt:lpstr>
      <vt:lpstr>Option Two: Network Governance—Nontraditional Land Protections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Slide 29</vt:lpstr>
      <vt:lpstr>Slide 30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Texas Gulf Coast Resilience</vt:lpstr>
      <vt:lpstr>Back to the Beginning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Texas Gulf Coast Resilience:</dc:title>
  <dc:creator>visitor</dc:creator>
  <cp:lastModifiedBy>presentation</cp:lastModifiedBy>
  <cp:revision>29</cp:revision>
  <dcterms:created xsi:type="dcterms:W3CDTF">2010-05-14T11:54:17Z</dcterms:created>
  <dcterms:modified xsi:type="dcterms:W3CDTF">2010-09-13T17:48:48Z</dcterms:modified>
</cp:coreProperties>
</file>